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278" r:id="rId5"/>
    <p:sldId id="307" r:id="rId6"/>
    <p:sldId id="342" r:id="rId7"/>
    <p:sldId id="308" r:id="rId8"/>
    <p:sldId id="309" r:id="rId9"/>
    <p:sldId id="310" r:id="rId10"/>
    <p:sldId id="311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40" r:id="rId20"/>
    <p:sldId id="341" r:id="rId21"/>
    <p:sldId id="321" r:id="rId22"/>
    <p:sldId id="322" r:id="rId23"/>
    <p:sldId id="323" r:id="rId24"/>
    <p:sldId id="324" r:id="rId25"/>
    <p:sldId id="325" r:id="rId26"/>
    <p:sldId id="326" r:id="rId27"/>
    <p:sldId id="327" r:id="rId28"/>
    <p:sldId id="328" r:id="rId29"/>
    <p:sldId id="329" r:id="rId30"/>
    <p:sldId id="296" r:id="rId31"/>
  </p:sldIdLst>
  <p:sldSz cx="9144000" cy="6858000" type="screen4x3"/>
  <p:notesSz cx="7102475" cy="9388475"/>
  <p:defaultTextStyle>
    <a:defPPr>
      <a:defRPr lang="es-B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0000"/>
    <a:srgbClr val="CC3300"/>
    <a:srgbClr val="FF9933"/>
    <a:srgbClr val="B41B23"/>
    <a:srgbClr val="6C1C1F"/>
    <a:srgbClr val="0047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361" autoAdjust="0"/>
  </p:normalViewPr>
  <p:slideViewPr>
    <p:cSldViewPr>
      <p:cViewPr>
        <p:scale>
          <a:sx n="90" d="100"/>
          <a:sy n="90" d="100"/>
        </p:scale>
        <p:origin x="-2244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s-B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8954073C-DD08-4F27-B1E0-7B8A49D6B68E}" type="datetimeFigureOut">
              <a:rPr lang="es-BO" smtClean="0"/>
              <a:t>22/5/2019</a:t>
            </a:fld>
            <a:endParaRPr lang="es-B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s-BO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A23E1E6A-9EDA-45F8-99BF-3EE0978B6A02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30812629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l">
              <a:defRPr sz="1200"/>
            </a:lvl1pPr>
          </a:lstStyle>
          <a:p>
            <a:endParaRPr lang="es-B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/>
          <a:lstStyle>
            <a:lvl1pPr algn="r">
              <a:defRPr sz="1200"/>
            </a:lvl1pPr>
          </a:lstStyle>
          <a:p>
            <a:fld id="{9D8DE4ED-5384-4A9B-A8F9-036FD6E0F62E}" type="datetimeFigureOut">
              <a:rPr lang="es-BO" smtClean="0"/>
              <a:t>22/5/2019</a:t>
            </a:fld>
            <a:endParaRPr lang="es-BO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04913" y="704850"/>
            <a:ext cx="4692650" cy="3519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s-BO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9" tIns="47114" rIns="94229" bIns="47114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l">
              <a:defRPr sz="1200"/>
            </a:lvl1pPr>
          </a:lstStyle>
          <a:p>
            <a:endParaRPr lang="es-B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69424"/>
          </a:xfrm>
          <a:prstGeom prst="rect">
            <a:avLst/>
          </a:prstGeom>
        </p:spPr>
        <p:txBody>
          <a:bodyPr vert="horz" lIns="94229" tIns="47114" rIns="94229" bIns="47114" rtlCol="0" anchor="b"/>
          <a:lstStyle>
            <a:lvl1pPr algn="r">
              <a:defRPr sz="1200"/>
            </a:lvl1pPr>
          </a:lstStyle>
          <a:p>
            <a:fld id="{AFE955A6-4BE8-40EF-B865-C0B7B3DF3F59}" type="slidenum">
              <a:rPr lang="es-BO" smtClean="0"/>
              <a:t>‹Nº›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1013584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955A6-4BE8-40EF-B865-C0B7B3DF3F59}" type="slidenum">
              <a:rPr lang="es-BO" smtClean="0"/>
              <a:t>2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112645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E955A6-4BE8-40EF-B865-C0B7B3DF3F59}" type="slidenum">
              <a:rPr lang="es-BO" smtClean="0"/>
              <a:t>7</a:t>
            </a:fld>
            <a:endParaRPr lang="es-BO" dirty="0"/>
          </a:p>
        </p:txBody>
      </p:sp>
    </p:spTree>
    <p:extLst>
      <p:ext uri="{BB962C8B-B14F-4D97-AF65-F5344CB8AC3E}">
        <p14:creationId xmlns:p14="http://schemas.microsoft.com/office/powerpoint/2010/main" val="838112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B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BO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908D04-AA03-4BCF-9450-693ECE7EFBC3}" type="datetimeFigureOut">
              <a:rPr lang="es-BO" smtClean="0"/>
              <a:pPr/>
              <a:t>22/5/2019</a:t>
            </a:fld>
            <a:endParaRPr lang="es-B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BO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76A37-9E3A-40B0-8D6D-08F06A41F0B0}" type="slidenum">
              <a:rPr lang="es-BO" smtClean="0"/>
              <a:pPr/>
              <a:t>‹Nº›</a:t>
            </a:fld>
            <a:endParaRPr lang="es-BO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115616" y="1268760"/>
            <a:ext cx="7056784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ENCUESTA A LA 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INDUSTRIA MANUFACTURERA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COMERCIO Y SERVICIOS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</p:txBody>
      </p:sp>
      <p:pic>
        <p:nvPicPr>
          <p:cNvPr id="4" name="3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026881"/>
            <a:ext cx="3481561" cy="20149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1 CuadroTexto"/>
          <p:cNvSpPr txBox="1"/>
          <p:nvPr/>
        </p:nvSpPr>
        <p:spPr>
          <a:xfrm>
            <a:off x="755576" y="5085184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FORMULARIO VIRTUAL DE “AUTO RELEVAMIENTO”</a:t>
            </a:r>
          </a:p>
          <a:p>
            <a:pPr algn="ctr"/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MÓDULO ANUAL</a:t>
            </a:r>
          </a:p>
          <a:p>
            <a:pPr algn="ctr"/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IMÁGENES DEL SISTEMA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</p:spTree>
    <p:extLst>
      <p:ext uri="{BB962C8B-B14F-4D97-AF65-F5344CB8AC3E}">
        <p14:creationId xmlns:p14="http://schemas.microsoft.com/office/powerpoint/2010/main" val="30489499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188640"/>
            <a:ext cx="6696744" cy="1008112"/>
          </a:xfrm>
        </p:spPr>
        <p:txBody>
          <a:bodyPr>
            <a:noAutofit/>
          </a:bodyPr>
          <a:lstStyle/>
          <a:p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DETALLE DE OTRAS REMUNERACIONES</a:t>
            </a:r>
            <a:endParaRPr lang="es-ES" sz="24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7717" r="5253"/>
          <a:stretch/>
        </p:blipFill>
        <p:spPr>
          <a:xfrm>
            <a:off x="529398" y="1124744"/>
            <a:ext cx="8147058" cy="5187539"/>
          </a:xfrm>
        </p:spPr>
      </p:pic>
    </p:spTree>
    <p:extLst>
      <p:ext uri="{BB962C8B-B14F-4D97-AF65-F5344CB8AC3E}">
        <p14:creationId xmlns:p14="http://schemas.microsoft.com/office/powerpoint/2010/main" val="4092522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854968"/>
          </a:xfrm>
        </p:spPr>
        <p:txBody>
          <a:bodyPr>
            <a:noAutofit/>
          </a:bodyPr>
          <a:lstStyle/>
          <a:p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2: ENERGÍA,AGUA Y COMBUSTIBLES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23068199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23112" cy="1066130"/>
          </a:xfrm>
        </p:spPr>
        <p:txBody>
          <a:bodyPr>
            <a:noAutofit/>
          </a:bodyPr>
          <a:lstStyle/>
          <a:p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3: MATERIAS PRIMAS,MATERIALES,</a:t>
            </a:r>
            <a:b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ENVASES,EMBALAJES Y MERCADERÍAS 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0" t="22846" r="3370" b="5015"/>
          <a:stretch/>
        </p:blipFill>
        <p:spPr>
          <a:xfrm>
            <a:off x="323527" y="1556792"/>
            <a:ext cx="8712453" cy="4896544"/>
          </a:xfrm>
        </p:spPr>
      </p:pic>
    </p:spTree>
    <p:extLst>
      <p:ext uri="{BB962C8B-B14F-4D97-AF65-F5344CB8AC3E}">
        <p14:creationId xmlns:p14="http://schemas.microsoft.com/office/powerpoint/2010/main" val="3671928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06613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4:INGRESOS OPERATIVOS</a:t>
            </a:r>
            <a:endParaRPr lang="es-ES" sz="2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6" t="7282" r="26746" b="13324"/>
          <a:stretch/>
        </p:blipFill>
        <p:spPr>
          <a:xfrm>
            <a:off x="395536" y="1091237"/>
            <a:ext cx="7128792" cy="5305386"/>
          </a:xfrm>
        </p:spPr>
      </p:pic>
    </p:spTree>
    <p:extLst>
      <p:ext uri="{BB962C8B-B14F-4D97-AF65-F5344CB8AC3E}">
        <p14:creationId xmlns:p14="http://schemas.microsoft.com/office/powerpoint/2010/main" val="1059509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066130"/>
          </a:xfrm>
        </p:spPr>
        <p:txBody>
          <a:bodyPr>
            <a:normAutofit/>
          </a:bodyPr>
          <a:lstStyle/>
          <a:p>
            <a:r>
              <a:rPr lang="es-ES" sz="28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4</a:t>
            </a:r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: INGRESOS </a:t>
            </a:r>
            <a:r>
              <a:rPr lang="es-ES" sz="28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OPERATIVOS</a:t>
            </a:r>
            <a:endParaRPr lang="es-ES" sz="2800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8" t="9401" r="24193" b="3893"/>
          <a:stretch/>
        </p:blipFill>
        <p:spPr>
          <a:xfrm>
            <a:off x="899592" y="1124744"/>
            <a:ext cx="6552728" cy="5266042"/>
          </a:xfrm>
        </p:spPr>
      </p:pic>
    </p:spTree>
    <p:extLst>
      <p:ext uri="{BB962C8B-B14F-4D97-AF65-F5344CB8AC3E}">
        <p14:creationId xmlns:p14="http://schemas.microsoft.com/office/powerpoint/2010/main" val="3334555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476672"/>
            <a:ext cx="6131024" cy="850106"/>
          </a:xfrm>
        </p:spPr>
        <p:txBody>
          <a:bodyPr>
            <a:noAutofit/>
          </a:bodyPr>
          <a:lstStyle/>
          <a:p>
            <a:r>
              <a:rPr lang="es-ES" sz="2400" b="1" dirty="0">
                <a:solidFill>
                  <a:schemeClr val="accent6">
                    <a:lumMod val="75000"/>
                  </a:schemeClr>
                </a:solidFill>
              </a:rPr>
              <a:t>SECCIÓN 4: INGRESOS </a:t>
            </a: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OPERATIVOS</a:t>
            </a:r>
            <a:b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</a:rPr>
              <a:t>PORCENTAJE DEL GASTO EN REPARACIÓN Y MANTENIMIENTO </a:t>
            </a:r>
            <a:endParaRPr lang="es-E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sp>
        <p:nvSpPr>
          <p:cNvPr id="5" name="4 CuadroTexto"/>
          <p:cNvSpPr txBox="1"/>
          <p:nvPr/>
        </p:nvSpPr>
        <p:spPr>
          <a:xfrm>
            <a:off x="5796136" y="3356992"/>
            <a:ext cx="2592288" cy="86177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IMPORTANTE </a:t>
            </a:r>
          </a:p>
          <a:p>
            <a:pPr algn="ctr"/>
            <a:r>
              <a:rPr lang="es-ES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ESTE CAMPO SE HABILITA SI EN LA SECCION 4 SE DECLARO EN MANTENIMIENTO </a:t>
            </a:r>
            <a:endParaRPr lang="es-ES" sz="12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</p:spTree>
    <p:extLst>
      <p:ext uri="{BB962C8B-B14F-4D97-AF65-F5344CB8AC3E}">
        <p14:creationId xmlns:p14="http://schemas.microsoft.com/office/powerpoint/2010/main" val="35273179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24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4: INGRESOS OPERATIVOS</a:t>
            </a:r>
            <a:br>
              <a:rPr lang="es-ES" sz="24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4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PORCENTAJE DEL GASTO </a:t>
            </a: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POR ALQUILERES </a:t>
            </a:r>
            <a:endParaRPr lang="es-ES" sz="2400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340768"/>
            <a:ext cx="3161511" cy="4991520"/>
          </a:xfrm>
        </p:spPr>
      </p:pic>
      <p:sp>
        <p:nvSpPr>
          <p:cNvPr id="5" name="4 CuadroTexto"/>
          <p:cNvSpPr txBox="1"/>
          <p:nvPr/>
        </p:nvSpPr>
        <p:spPr>
          <a:xfrm>
            <a:off x="6372200" y="2564904"/>
            <a:ext cx="2592288" cy="86177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IMPORTANTE </a:t>
            </a:r>
          </a:p>
          <a:p>
            <a:pPr algn="ctr"/>
            <a:r>
              <a:rPr lang="es-ES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ESTE CAMPO SE HABILITA SI EN LA SECCION 4 SE DECLARO EN ALQUILERES </a:t>
            </a:r>
            <a:endParaRPr lang="es-ES" sz="12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</p:spTree>
    <p:extLst>
      <p:ext uri="{BB962C8B-B14F-4D97-AF65-F5344CB8AC3E}">
        <p14:creationId xmlns:p14="http://schemas.microsoft.com/office/powerpoint/2010/main" val="1969681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23112" cy="106613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5 : INGRESOS OPERATIVOS</a:t>
            </a:r>
            <a:endParaRPr lang="es-ES" sz="2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5" t="12978" r="3112" b="4080"/>
          <a:stretch/>
        </p:blipFill>
        <p:spPr>
          <a:xfrm>
            <a:off x="251519" y="1196752"/>
            <a:ext cx="8030217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1652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138138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6:INVENTARIOS</a:t>
            </a:r>
            <a:endParaRPr lang="es-ES" sz="2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55" t="8272" r="2500" b="1482"/>
          <a:stretch/>
        </p:blipFill>
        <p:spPr>
          <a:xfrm>
            <a:off x="467544" y="1435769"/>
            <a:ext cx="7848872" cy="501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8871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23112" cy="106613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7 : ACTIVOS FIJOS</a:t>
            </a:r>
            <a:endParaRPr lang="es-ES" sz="2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4" t="5753" r="2253" b="1788"/>
          <a:stretch/>
        </p:blipFill>
        <p:spPr>
          <a:xfrm>
            <a:off x="390518" y="1041223"/>
            <a:ext cx="8573970" cy="5412113"/>
          </a:xfrm>
        </p:spPr>
      </p:pic>
    </p:spTree>
    <p:extLst>
      <p:ext uri="{BB962C8B-B14F-4D97-AF65-F5344CB8AC3E}">
        <p14:creationId xmlns:p14="http://schemas.microsoft.com/office/powerpoint/2010/main" val="3131660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 smtClean="0">
                <a:solidFill>
                  <a:schemeClr val="accent6">
                    <a:lumMod val="75000"/>
                  </a:schemeClr>
                </a:solidFill>
              </a:rPr>
              <a:t>CARACTERÍSTICAS</a:t>
            </a:r>
            <a:endParaRPr lang="es-E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0" y="1340768"/>
            <a:ext cx="9144000" cy="5143500"/>
          </a:xfrm>
          <a:prstGeom prst="rect">
            <a:avLst/>
          </a:prstGeom>
        </p:spPr>
      </p:pic>
      <p:cxnSp>
        <p:nvCxnSpPr>
          <p:cNvPr id="6" name="5 Conector recto de flecha"/>
          <p:cNvCxnSpPr>
            <a:stCxn id="10" idx="1"/>
          </p:cNvCxnSpPr>
          <p:nvPr/>
        </p:nvCxnSpPr>
        <p:spPr>
          <a:xfrm flipH="1">
            <a:off x="1391494" y="2010906"/>
            <a:ext cx="876250" cy="84203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9 CuadroTexto"/>
          <p:cNvSpPr txBox="1"/>
          <p:nvPr/>
        </p:nvSpPr>
        <p:spPr>
          <a:xfrm>
            <a:off x="2267744" y="1641574"/>
            <a:ext cx="2592288" cy="73866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INICIO DE LOS MODULOS ,GUIAS Y MANUALES DE AYUDA</a:t>
            </a:r>
            <a:endParaRPr lang="es-ES" sz="14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1619672" y="5229200"/>
            <a:ext cx="2304256" cy="95410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MENU DE OPCIONES</a:t>
            </a:r>
          </a:p>
          <a:p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SE HABILITAN CUANDO SE LLENO EL MÓDULO ANTERIOR</a:t>
            </a:r>
            <a:endParaRPr lang="es-ES" sz="14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  <p:cxnSp>
        <p:nvCxnSpPr>
          <p:cNvPr id="13" name="12 Conector recto de flecha"/>
          <p:cNvCxnSpPr/>
          <p:nvPr/>
        </p:nvCxnSpPr>
        <p:spPr>
          <a:xfrm flipV="1">
            <a:off x="3923928" y="5435097"/>
            <a:ext cx="807132" cy="69944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14 CuadroTexto"/>
          <p:cNvSpPr txBox="1"/>
          <p:nvPr/>
        </p:nvSpPr>
        <p:spPr>
          <a:xfrm>
            <a:off x="7452320" y="1890564"/>
            <a:ext cx="1265212" cy="307777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CARÁTULA</a:t>
            </a:r>
            <a:endParaRPr lang="es-ES" sz="14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  <p:cxnSp>
        <p:nvCxnSpPr>
          <p:cNvPr id="17" name="16 Conector recto de flecha"/>
          <p:cNvCxnSpPr/>
          <p:nvPr/>
        </p:nvCxnSpPr>
        <p:spPr>
          <a:xfrm flipH="1">
            <a:off x="7437114" y="2234446"/>
            <a:ext cx="647811" cy="60326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19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7088" cy="1138138"/>
          </a:xfrm>
        </p:spPr>
        <p:txBody>
          <a:bodyPr>
            <a:normAutofit/>
          </a:bodyPr>
          <a:lstStyle/>
          <a:p>
            <a:r>
              <a:rPr lang="es-ES" sz="28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7 : ACTIVOS FIJOS</a:t>
            </a:r>
            <a:endParaRPr lang="es-E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3" t="21185" r="2568" b="4033"/>
          <a:stretch/>
        </p:blipFill>
        <p:spPr>
          <a:xfrm>
            <a:off x="323528" y="1412776"/>
            <a:ext cx="8413995" cy="4320480"/>
          </a:xfrm>
        </p:spPr>
      </p:pic>
    </p:spTree>
    <p:extLst>
      <p:ext uri="{BB962C8B-B14F-4D97-AF65-F5344CB8AC3E}">
        <p14:creationId xmlns:p14="http://schemas.microsoft.com/office/powerpoint/2010/main" val="22428852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60648"/>
            <a:ext cx="6635080" cy="850106"/>
          </a:xfrm>
        </p:spPr>
        <p:txBody>
          <a:bodyPr>
            <a:normAutofit/>
          </a:bodyPr>
          <a:lstStyle/>
          <a:p>
            <a:r>
              <a:rPr lang="es-ES" sz="32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8: SERVICIOS</a:t>
            </a:r>
            <a:endParaRPr lang="es-ES" sz="32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" t="2767" r="2430" b="1824"/>
          <a:stretch/>
        </p:blipFill>
        <p:spPr>
          <a:xfrm>
            <a:off x="165100" y="1193301"/>
            <a:ext cx="8727380" cy="4845550"/>
          </a:xfrm>
        </p:spPr>
      </p:pic>
    </p:spTree>
    <p:extLst>
      <p:ext uri="{BB962C8B-B14F-4D97-AF65-F5344CB8AC3E}">
        <p14:creationId xmlns:p14="http://schemas.microsoft.com/office/powerpoint/2010/main" val="20038193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9: MERCADERÍAS COMERCIALIZADAS</a:t>
            </a:r>
            <a:endParaRPr lang="es-ES" sz="2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30320267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23112" cy="1138138"/>
          </a:xfrm>
        </p:spPr>
        <p:txBody>
          <a:bodyPr>
            <a:noAutofit/>
          </a:bodyPr>
          <a:lstStyle/>
          <a:p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10:MATERIAS PRIMAS,MATERIALES,ENVASES Y EMBALAJES PARA INDUSTRIA Y SERVICIO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4" t="7604" r="1741" b="17053"/>
          <a:stretch/>
        </p:blipFill>
        <p:spPr>
          <a:xfrm>
            <a:off x="149073" y="1628800"/>
            <a:ext cx="8887423" cy="4464496"/>
          </a:xfrm>
        </p:spPr>
      </p:pic>
    </p:spTree>
    <p:extLst>
      <p:ext uri="{BB962C8B-B14F-4D97-AF65-F5344CB8AC3E}">
        <p14:creationId xmlns:p14="http://schemas.microsoft.com/office/powerpoint/2010/main" val="36894345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138138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11: PRODUCTOS TERMINADOS Y SUB PRODUCTOS</a:t>
            </a:r>
            <a:endParaRPr lang="es-ES" sz="2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8" t="7716" r="1621" b="6559"/>
          <a:stretch/>
        </p:blipFill>
        <p:spPr>
          <a:xfrm>
            <a:off x="107504" y="1268760"/>
            <a:ext cx="8986740" cy="5112568"/>
          </a:xfrm>
        </p:spPr>
      </p:pic>
    </p:spTree>
    <p:extLst>
      <p:ext uri="{BB962C8B-B14F-4D97-AF65-F5344CB8AC3E}">
        <p14:creationId xmlns:p14="http://schemas.microsoft.com/office/powerpoint/2010/main" val="45183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60648"/>
            <a:ext cx="6696744" cy="1224136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12: CAPACIDAD DE ALMACENAMIENTO</a:t>
            </a:r>
            <a:endParaRPr lang="es-ES" sz="2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" t="2273" r="2845" b="1902"/>
          <a:stretch/>
        </p:blipFill>
        <p:spPr>
          <a:xfrm>
            <a:off x="107504" y="1412776"/>
            <a:ext cx="8896836" cy="4968552"/>
          </a:xfrm>
        </p:spPr>
      </p:pic>
    </p:spTree>
    <p:extLst>
      <p:ext uri="{BB962C8B-B14F-4D97-AF65-F5344CB8AC3E}">
        <p14:creationId xmlns:p14="http://schemas.microsoft.com/office/powerpoint/2010/main" val="2070224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476672"/>
            <a:ext cx="7128792" cy="108012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13: DATOS DE LOS ESTABLECIMIENTOS DEPENDIENTES</a:t>
            </a:r>
            <a:endParaRPr lang="es-ES" sz="2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3" t="2222" r="3318" b="829"/>
          <a:stretch/>
        </p:blipFill>
        <p:spPr>
          <a:xfrm>
            <a:off x="35496" y="1412775"/>
            <a:ext cx="8784976" cy="5000345"/>
          </a:xfrm>
        </p:spPr>
      </p:pic>
    </p:spTree>
    <p:extLst>
      <p:ext uri="{BB962C8B-B14F-4D97-AF65-F5344CB8AC3E}">
        <p14:creationId xmlns:p14="http://schemas.microsoft.com/office/powerpoint/2010/main" val="3837628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1115616" y="1268760"/>
            <a:ext cx="7056784" cy="175432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ENCUESTA A LA 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INDUSTRIA MANUFACTURERA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  <a:p>
            <a:pPr algn="ctr"/>
            <a:r>
              <a:rPr lang="es-ES" sz="3600" b="1" dirty="0">
                <a:solidFill>
                  <a:schemeClr val="accent6">
                    <a:lumMod val="75000"/>
                  </a:schemeClr>
                </a:solidFill>
                <a:latin typeface="Leelawadee"/>
                <a:cs typeface="Leelawadee UI" pitchFamily="34" charset="-34"/>
              </a:rPr>
              <a:t>COMERCIO Y SERVICIOS</a:t>
            </a:r>
            <a:endParaRPr lang="es-BO" sz="3600" dirty="0">
              <a:solidFill>
                <a:schemeClr val="accent6">
                  <a:lumMod val="75000"/>
                </a:schemeClr>
              </a:solidFill>
              <a:latin typeface="Leelawadee"/>
              <a:cs typeface="Leelawadee UI" pitchFamily="34" charset="-34"/>
            </a:endParaRPr>
          </a:p>
        </p:txBody>
      </p:sp>
      <p:pic>
        <p:nvPicPr>
          <p:cNvPr id="4" name="3 Imagen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56992"/>
            <a:ext cx="3481561" cy="20149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50685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9592" y="404664"/>
            <a:ext cx="6419056" cy="778098"/>
          </a:xfrm>
        </p:spPr>
        <p:txBody>
          <a:bodyPr>
            <a:normAutofit/>
          </a:bodyPr>
          <a:lstStyle/>
          <a:p>
            <a:r>
              <a:rPr lang="es-ES" sz="36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INICIO DEL FORMULARIO</a:t>
            </a:r>
            <a:endParaRPr lang="es-ES" sz="36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80" y="134076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39136" cy="1066130"/>
          </a:xfrm>
        </p:spPr>
        <p:txBody>
          <a:bodyPr>
            <a:normAutofit/>
          </a:bodyPr>
          <a:lstStyle/>
          <a:p>
            <a:r>
              <a:rPr lang="es-ES" sz="2800" b="1" dirty="0" smtClean="0">
                <a:solidFill>
                  <a:srgbClr val="FF6600"/>
                </a:solidFill>
                <a:latin typeface="Leelawadee"/>
              </a:rPr>
              <a:t>RECORDATORIO PARA EL LLENADO</a:t>
            </a:r>
            <a:endParaRPr lang="es-ES" sz="2800" b="1" dirty="0">
              <a:solidFill>
                <a:srgbClr val="FF6600"/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52" y="1600200"/>
            <a:ext cx="8050696" cy="4525963"/>
          </a:xfrm>
        </p:spPr>
      </p:pic>
    </p:spTree>
    <p:extLst>
      <p:ext uri="{BB962C8B-B14F-4D97-AF65-F5344CB8AC3E}">
        <p14:creationId xmlns:p14="http://schemas.microsoft.com/office/powerpoint/2010/main" val="43769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404664"/>
            <a:ext cx="6696744" cy="864096"/>
          </a:xfrm>
        </p:spPr>
        <p:txBody>
          <a:bodyPr>
            <a:noAutofit/>
          </a:bodyPr>
          <a:lstStyle/>
          <a:p>
            <a: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IDENTIFICACIÓN DE LA EMPRESA</a:t>
            </a:r>
            <a:b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1800" b="1" dirty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Y</a:t>
            </a:r>
            <a: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/>
            </a:r>
            <a:b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18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DATOS DEL INFORMANTE</a:t>
            </a:r>
            <a:endParaRPr lang="es-ES" sz="18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14"/>
          <a:stretch/>
        </p:blipFill>
        <p:spPr>
          <a:xfrm>
            <a:off x="323528" y="1268760"/>
            <a:ext cx="8208912" cy="5103026"/>
          </a:xfrm>
        </p:spPr>
      </p:pic>
      <p:sp>
        <p:nvSpPr>
          <p:cNvPr id="9" name="8 CuadroTexto"/>
          <p:cNvSpPr txBox="1"/>
          <p:nvPr/>
        </p:nvSpPr>
        <p:spPr>
          <a:xfrm>
            <a:off x="4788024" y="5517232"/>
            <a:ext cx="2592288" cy="86177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IMPORTANTE </a:t>
            </a:r>
          </a:p>
          <a:p>
            <a:pPr algn="ctr"/>
            <a:r>
              <a:rPr lang="es-ES" sz="1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VERIFICAR INFORMACIÓN Y GUARDAR PARA PASAR A SIGUIENTE SECCIÓN </a:t>
            </a:r>
            <a:endParaRPr lang="es-ES" sz="1200" b="1" dirty="0">
              <a:solidFill>
                <a:schemeClr val="tx2">
                  <a:lumMod val="60000"/>
                  <a:lumOff val="40000"/>
                </a:schemeClr>
              </a:solidFill>
              <a:latin typeface="Leelawadee"/>
            </a:endParaRPr>
          </a:p>
        </p:txBody>
      </p:sp>
      <p:cxnSp>
        <p:nvCxnSpPr>
          <p:cNvPr id="10" name="9 Conector recto de flecha"/>
          <p:cNvCxnSpPr/>
          <p:nvPr/>
        </p:nvCxnSpPr>
        <p:spPr>
          <a:xfrm flipH="1">
            <a:off x="2915816" y="6021288"/>
            <a:ext cx="187220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507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332656"/>
            <a:ext cx="7056784" cy="1152128"/>
          </a:xfrm>
        </p:spPr>
        <p:txBody>
          <a:bodyPr>
            <a:normAutofit/>
          </a:bodyPr>
          <a:lstStyle/>
          <a:p>
            <a:r>
              <a:rPr lang="es-ES" sz="32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S2: UBICACIÓN DE LA OFICINA PRINCIPAL</a:t>
            </a:r>
            <a:endParaRPr lang="es-ES" sz="32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1628991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79096" cy="1138138"/>
          </a:xfrm>
        </p:spPr>
        <p:txBody>
          <a:bodyPr>
            <a:normAutofit fontScale="90000"/>
          </a:bodyPr>
          <a:lstStyle/>
          <a:p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DESCRIPCIÓN DE LA ACTIVIDAD PRINCIPAL </a:t>
            </a:r>
            <a:b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ACTIVIDAD SECUNDARIA Y OTRAS ACTIVIDADES</a:t>
            </a:r>
            <a:endParaRPr lang="es-ES" sz="24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96" r="2175" b="4454"/>
          <a:stretch/>
        </p:blipFill>
        <p:spPr>
          <a:xfrm>
            <a:off x="2040946" y="1556792"/>
            <a:ext cx="4115230" cy="2088232"/>
          </a:xfrm>
        </p:spPr>
      </p:pic>
      <p:pic>
        <p:nvPicPr>
          <p:cNvPr id="5" name="3 Marcador de contenido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4" t="50228" r="2175" b="6841"/>
          <a:stretch/>
        </p:blipFill>
        <p:spPr>
          <a:xfrm>
            <a:off x="0" y="3645024"/>
            <a:ext cx="8936596" cy="2592288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6660232" y="4509120"/>
            <a:ext cx="2099518" cy="138499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b="1" u="sng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IMPORTANTE </a:t>
            </a:r>
          </a:p>
          <a:p>
            <a:pPr algn="ctr"/>
            <a:r>
              <a:rPr lang="es-E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eelawadee"/>
              </a:rPr>
              <a:t>DESCRIPCIÓN ESPECÍFICA DE LA ACTIVIDAD QUE MAS GENERO INGRESOS EN LA GESTIÓN</a:t>
            </a:r>
          </a:p>
        </p:txBody>
      </p:sp>
      <p:cxnSp>
        <p:nvCxnSpPr>
          <p:cNvPr id="7" name="6 Conector recto de flecha"/>
          <p:cNvCxnSpPr/>
          <p:nvPr/>
        </p:nvCxnSpPr>
        <p:spPr>
          <a:xfrm flipH="1">
            <a:off x="3707904" y="4581128"/>
            <a:ext cx="244827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8 Conector recto de flecha"/>
          <p:cNvCxnSpPr/>
          <p:nvPr/>
        </p:nvCxnSpPr>
        <p:spPr>
          <a:xfrm>
            <a:off x="4468298" y="3284984"/>
            <a:ext cx="0" cy="40546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2210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71600" y="548680"/>
            <a:ext cx="5626968" cy="850106"/>
          </a:xfrm>
        </p:spPr>
        <p:txBody>
          <a:bodyPr>
            <a:normAutofit fontScale="90000"/>
          </a:bodyPr>
          <a:lstStyle/>
          <a:p>
            <a: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MÓDULO ANUAL</a:t>
            </a:r>
            <a:br>
              <a:rPr lang="es-ES" sz="24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0 : INGRESOS OPERATIVOS </a:t>
            </a:r>
            <a:b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POR TIPO DE CIERRE CONTABLE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58" y="1600200"/>
            <a:ext cx="8052884" cy="4525963"/>
          </a:xfrm>
        </p:spPr>
      </p:pic>
      <p:sp>
        <p:nvSpPr>
          <p:cNvPr id="5" name="4 Elipse"/>
          <p:cNvSpPr/>
          <p:nvPr/>
        </p:nvSpPr>
        <p:spPr>
          <a:xfrm>
            <a:off x="35496" y="4869160"/>
            <a:ext cx="6624736" cy="93610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54475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504" y="332656"/>
            <a:ext cx="8229600" cy="1143000"/>
          </a:xfrm>
        </p:spPr>
        <p:txBody>
          <a:bodyPr>
            <a:normAutofit/>
          </a:bodyPr>
          <a:lstStyle/>
          <a:p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SECCIÓN 1:PERSONAL OCUPADO,</a:t>
            </a:r>
            <a:b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</a:br>
            <a:r>
              <a:rPr lang="es-ES" sz="2000" b="1" dirty="0" smtClean="0">
                <a:solidFill>
                  <a:schemeClr val="accent6">
                    <a:lumMod val="75000"/>
                  </a:schemeClr>
                </a:solidFill>
                <a:latin typeface="Leelawadee"/>
              </a:rPr>
              <a:t>SUELDOS Y SALARIOS Y OTRAS REMUNERACIONES</a:t>
            </a:r>
            <a:endParaRPr lang="es-ES" sz="2000" b="1" dirty="0">
              <a:solidFill>
                <a:schemeClr val="accent6">
                  <a:lumMod val="75000"/>
                </a:schemeClr>
              </a:solidFill>
              <a:latin typeface="Leelawadee"/>
            </a:endParaRPr>
          </a:p>
        </p:txBody>
      </p:sp>
      <p:pic>
        <p:nvPicPr>
          <p:cNvPr id="4" name="3 Marcador de contenido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4" t="11084" r="2014" b="2631"/>
          <a:stretch/>
        </p:blipFill>
        <p:spPr>
          <a:xfrm>
            <a:off x="71323" y="1412776"/>
            <a:ext cx="8701023" cy="4968552"/>
          </a:xfrm>
        </p:spPr>
      </p:pic>
    </p:spTree>
    <p:extLst>
      <p:ext uri="{BB962C8B-B14F-4D97-AF65-F5344CB8AC3E}">
        <p14:creationId xmlns:p14="http://schemas.microsoft.com/office/powerpoint/2010/main" val="7247049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90B9B572C43AF4D804E34171CC64279" ma:contentTypeVersion="0" ma:contentTypeDescription="Crear nuevo documento." ma:contentTypeScope="" ma:versionID="d0502515b7dac5686056d2844b84ea14">
  <xsd:schema xmlns:xsd="http://www.w3.org/2001/XMLSchema" xmlns:p="http://schemas.microsoft.com/office/2006/metadata/properties" targetNamespace="http://schemas.microsoft.com/office/2006/metadata/properties" ma:root="true" ma:fieldsID="b004d877ca112f136821ba8115f6472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 ma:readOnly="true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6496C9-0DE6-41C6-AED4-52AA9E1DD064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006185C-824F-4993-80F7-41EC662D74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871CF65E-2277-4A67-AE53-FBE803A6F7C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3869</TotalTime>
  <Words>224</Words>
  <Application>Microsoft Office PowerPoint</Application>
  <PresentationFormat>Presentación en pantalla (4:3)</PresentationFormat>
  <Paragraphs>48</Paragraphs>
  <Slides>27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8" baseType="lpstr">
      <vt:lpstr>Tema de Office</vt:lpstr>
      <vt:lpstr>Presentación de PowerPoint</vt:lpstr>
      <vt:lpstr>CARACTERÍSTICAS</vt:lpstr>
      <vt:lpstr>INICIO DEL FORMULARIO</vt:lpstr>
      <vt:lpstr>RECORDATORIO PARA EL LLENADO</vt:lpstr>
      <vt:lpstr>IDENTIFICACIÓN DE LA EMPRESA Y DATOS DEL INFORMANTE</vt:lpstr>
      <vt:lpstr>S2: UBICACIÓN DE LA OFICINA PRINCIPAL</vt:lpstr>
      <vt:lpstr>DESCRIPCIÓN DE LA ACTIVIDAD PRINCIPAL  ACTIVIDAD SECUNDARIA Y OTRAS ACTIVIDADES</vt:lpstr>
      <vt:lpstr>MÓDULO ANUAL SECCIÓN 0 : INGRESOS OPERATIVOS  POR TIPO DE CIERRE CONTABLE</vt:lpstr>
      <vt:lpstr>SECCIÓN 1:PERSONAL OCUPADO, SUELDOS Y SALARIOS Y OTRAS REMUNERACIONES</vt:lpstr>
      <vt:lpstr>DETALLE DE OTRAS REMUNERACIONES</vt:lpstr>
      <vt:lpstr>SECCIÓN 2: ENERGÍA,AGUA Y COMBUSTIBLES</vt:lpstr>
      <vt:lpstr>SECCIÓN 3: MATERIAS PRIMAS,MATERIALES, ENVASES,EMBALAJES Y MERCADERÍAS </vt:lpstr>
      <vt:lpstr>SECCIÓN 4:INGRESOS OPERATIVOS</vt:lpstr>
      <vt:lpstr>SECCIÓN 4: INGRESOS OPERATIVOS</vt:lpstr>
      <vt:lpstr>SECCIÓN 4: INGRESOS OPERATIVOS PORCENTAJE DEL GASTO EN REPARACIÓN Y MANTENIMIENTO </vt:lpstr>
      <vt:lpstr>SECCIÓN 4: INGRESOS OPERATIVOS PORCENTAJE DEL GASTO POR ALQUILERES </vt:lpstr>
      <vt:lpstr>SECCIÓN 5 : INGRESOS OPERATIVOS</vt:lpstr>
      <vt:lpstr>SECCIÓN 6:INVENTARIOS</vt:lpstr>
      <vt:lpstr>SECCIÓN 7 : ACTIVOS FIJOS</vt:lpstr>
      <vt:lpstr>SECCIÓN 7 : ACTIVOS FIJOS</vt:lpstr>
      <vt:lpstr>SECCIÓN 8: SERVICIOS</vt:lpstr>
      <vt:lpstr>SECCIÓN 9: MERCADERÍAS COMERCIALIZADAS</vt:lpstr>
      <vt:lpstr>SECCIÓN 10:MATERIAS PRIMAS,MATERIALES,ENVASES Y EMBALAJES PARA INDUSTRIA Y SERVICIO</vt:lpstr>
      <vt:lpstr>SECCIÓN 11: PRODUCTOS TERMINADOS Y SUB PRODUCTOS</vt:lpstr>
      <vt:lpstr>SECCIÓN 12: CAPACIDAD DE ALMACENAMIENTO</vt:lpstr>
      <vt:lpstr>SECCIÓN 13: DATOS DE LOS ESTABLECIMIENTOS DEPENDIENTES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benriquez</dc:creator>
  <cp:lastModifiedBy>Jorge Mauro Fernandez Criales</cp:lastModifiedBy>
  <cp:revision>237</cp:revision>
  <cp:lastPrinted>2018-09-03T07:47:43Z</cp:lastPrinted>
  <dcterms:created xsi:type="dcterms:W3CDTF">2017-01-26T22:07:08Z</dcterms:created>
  <dcterms:modified xsi:type="dcterms:W3CDTF">2019-05-22T16:38:54Z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0x010100690B9B572C43AF4D804E34171CC64279</vt:lpwstr>
  </property>
</Properties>
</file>